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84" r:id="rId1"/>
  </p:sldMasterIdLst>
  <p:notesMasterIdLst>
    <p:notesMasterId r:id="rId15"/>
  </p:notesMasterIdLst>
  <p:handoutMasterIdLst>
    <p:handoutMasterId r:id="rId16"/>
  </p:handoutMasterIdLst>
  <p:sldIdLst>
    <p:sldId id="290" r:id="rId2"/>
    <p:sldId id="291" r:id="rId3"/>
    <p:sldId id="292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3" r:id="rId12"/>
    <p:sldId id="314" r:id="rId13"/>
    <p:sldId id="289" r:id="rId14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 autoAdjust="0"/>
  </p:normalViewPr>
  <p:slideViewPr>
    <p:cSldViewPr snapToGrid="0">
      <p:cViewPr varScale="1">
        <p:scale>
          <a:sx n="72" d="100"/>
          <a:sy n="72" d="100"/>
        </p:scale>
        <p:origin x="660" y="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75" cy="4940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63" y="0"/>
            <a:ext cx="2946275" cy="4940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D77AB-91B7-433F-ADEB-BD566F34BD1E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8515"/>
            <a:ext cx="2946275" cy="4940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63" y="9378515"/>
            <a:ext cx="2946275" cy="4940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A728B9-F771-43E7-A304-F1D0AA886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4204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2A89D-B6C6-4703-BA70-AD82D2B7C7FE}" type="datetimeFigureOut">
              <a:rPr lang="en-MY" smtClean="0"/>
              <a:t>21/11/2018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5075"/>
            <a:ext cx="5927725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982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97F893-E256-4920-BF7E-EF2C2680F6D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527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97F893-E256-4920-BF7E-EF2C2680F6D9}" type="slidenum">
              <a:rPr lang="en-MY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4687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97F893-E256-4920-BF7E-EF2C2680F6D9}" type="slidenum">
              <a:rPr lang="en-MY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6194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97F893-E256-4920-BF7E-EF2C2680F6D9}" type="slidenum">
              <a:rPr lang="en-MY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3160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97F893-E256-4920-BF7E-EF2C2680F6D9}" type="slidenum">
              <a:rPr lang="en-MY" smtClean="0">
                <a:solidFill>
                  <a:prstClr val="black"/>
                </a:solidFill>
              </a:rPr>
              <a:pPr/>
              <a:t>13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4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97F893-E256-4920-BF7E-EF2C2680F6D9}" type="slidenum">
              <a:rPr lang="en-MY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197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97F893-E256-4920-BF7E-EF2C2680F6D9}" type="slidenum">
              <a:rPr lang="en-MY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532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97F893-E256-4920-BF7E-EF2C2680F6D9}" type="slidenum">
              <a:rPr lang="en-MY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239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97F893-E256-4920-BF7E-EF2C2680F6D9}" type="slidenum">
              <a:rPr lang="en-MY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731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97F893-E256-4920-BF7E-EF2C2680F6D9}" type="slidenum">
              <a:rPr lang="en-MY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159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97F893-E256-4920-BF7E-EF2C2680F6D9}" type="slidenum">
              <a:rPr lang="en-MY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4578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97F893-E256-4920-BF7E-EF2C2680F6D9}" type="slidenum">
              <a:rPr lang="en-MY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2354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97F893-E256-4920-BF7E-EF2C2680F6D9}" type="slidenum">
              <a:rPr lang="en-MY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393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F1A1-FADD-4249-9F1A-CA9E7279636B}" type="datetime1">
              <a:rPr lang="en-MY" smtClean="0"/>
              <a:t>21/11/2018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33696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9165-8D19-4398-99A0-B65169EC54E1}" type="datetime1">
              <a:rPr lang="en-MY" smtClean="0"/>
              <a:t>21/11/2018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1163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E3727-0792-4C84-90E8-4F5EA83EE477}" type="datetime1">
              <a:rPr lang="en-MY" smtClean="0"/>
              <a:t>21/11/2018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1489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FD0DD-591C-43BD-BC82-639DD9BF3B76}" type="datetime1">
              <a:rPr lang="en-MY" smtClean="0"/>
              <a:t>21/11/2018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9244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032A-D97F-4A5E-86D9-A58534DB0F43}" type="datetime1">
              <a:rPr lang="en-MY" smtClean="0"/>
              <a:t>21/11/2018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99764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2431-E0F8-482E-A8E3-D38004209332}" type="datetime1">
              <a:rPr lang="en-MY" smtClean="0"/>
              <a:t>21/11/2018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56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1D1E-8232-411B-8DB8-2D6456D3D940}" type="datetime1">
              <a:rPr lang="en-MY" smtClean="0"/>
              <a:t>21/11/2018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66637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780C9-201C-49EB-A6FF-2593B82C98C3}" type="datetime1">
              <a:rPr lang="en-MY" smtClean="0"/>
              <a:t>21/11/2018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78581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44C6A-B936-443A-B126-1D489D26E4E5}" type="datetime1">
              <a:rPr lang="en-MY" smtClean="0"/>
              <a:t>21/11/2018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88105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3DCD-56B0-463F-91B3-7489AFC074CF}" type="datetime1">
              <a:rPr lang="en-MY" smtClean="0"/>
              <a:t>21/11/2018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204075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19572-057C-4FDC-A0B8-3FA3B5E8EFFC}" type="datetime1">
              <a:rPr lang="en-MY" smtClean="0"/>
              <a:t>21/11/2018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85140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1D5AD-C37B-4880-887D-92E54147CFAD}" type="datetime1">
              <a:rPr lang="en-MY" smtClean="0"/>
              <a:t>21/11/2018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844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6" r:id="rId2"/>
    <p:sldLayoutId id="2147484387" r:id="rId3"/>
    <p:sldLayoutId id="2147484388" r:id="rId4"/>
    <p:sldLayoutId id="2147484389" r:id="rId5"/>
    <p:sldLayoutId id="2147484390" r:id="rId6"/>
    <p:sldLayoutId id="2147484391" r:id="rId7"/>
    <p:sldLayoutId id="2147484392" r:id="rId8"/>
    <p:sldLayoutId id="2147484393" r:id="rId9"/>
    <p:sldLayoutId id="2147484394" r:id="rId10"/>
    <p:sldLayoutId id="21474843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32498" y="5649309"/>
            <a:ext cx="397166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Tarikh: 19 November 2018</a:t>
            </a:r>
          </a:p>
          <a:p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Masa</a:t>
            </a:r>
            <a:r>
              <a:rPr lang="en-US" sz="2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	: </a:t>
            </a: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8:30 </a:t>
            </a:r>
            <a:r>
              <a:rPr lang="en-US" sz="24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Pagi</a:t>
            </a:r>
            <a:endParaRPr lang="en-US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latin typeface="Cambria" panose="02040503050406030204" pitchFamily="18" charset="0"/>
            </a:endParaRPr>
          </a:p>
          <a:p>
            <a:r>
              <a:rPr lang="en-US" sz="24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Lokasi</a:t>
            </a: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: </a:t>
            </a:r>
            <a:r>
              <a:rPr lang="en-US" sz="24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Ibu</a:t>
            </a: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Pejabat</a:t>
            </a: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 KSSB </a:t>
            </a:r>
            <a:endParaRPr lang="en-US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latin typeface="Cambria" panose="020405030504060302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65963" y="5834869"/>
            <a:ext cx="402520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ysClr val="windowText" lastClr="000000"/>
                </a:solidFill>
                <a:latin typeface="Cambria" panose="02040503050406030204" pitchFamily="18" charset="0"/>
              </a:rPr>
              <a:t>PEMBENTANGAN TOOLBOX</a:t>
            </a:r>
          </a:p>
          <a:p>
            <a:pPr algn="ctr"/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ysClr val="windowText" lastClr="000000"/>
                </a:solidFill>
                <a:latin typeface="Cambria" panose="02040503050406030204" pitchFamily="18" charset="0"/>
              </a:rPr>
              <a:t>JABATAN PERUNDANGAN</a:t>
            </a:r>
          </a:p>
          <a:p>
            <a:pPr algn="ctr"/>
            <a:endParaRPr lang="en-US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ysClr val="windowText" lastClr="000000"/>
              </a:solidFill>
              <a:effectLst/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72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>
              <a:defRPr/>
            </a:pPr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>
                <a:defRPr/>
              </a:pPr>
              <a:t>10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145136" y="1181109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MY" sz="2800" dirty="0" err="1">
                <a:latin typeface="Cambria" panose="02040503050406030204" pitchFamily="18" charset="0"/>
              </a:rPr>
              <a:t>Jangan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sentuh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wayar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elektrik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atau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alat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elektrik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dengan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tangan</a:t>
            </a:r>
            <a:r>
              <a:rPr lang="en-MY" sz="2800" dirty="0">
                <a:latin typeface="Cambria" panose="02040503050406030204" pitchFamily="18" charset="0"/>
              </a:rPr>
              <a:t> yang </a:t>
            </a:r>
            <a:r>
              <a:rPr lang="en-MY" sz="2800" dirty="0" err="1">
                <a:latin typeface="Cambria" panose="02040503050406030204" pitchFamily="18" charset="0"/>
              </a:rPr>
              <a:t>basah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MY" sz="2800" dirty="0" err="1">
                <a:latin typeface="Cambria" panose="02040503050406030204" pitchFamily="18" charset="0"/>
              </a:rPr>
              <a:t>Jangan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guna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wayar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elektrik</a:t>
            </a:r>
            <a:r>
              <a:rPr lang="en-MY" sz="2800" dirty="0">
                <a:latin typeface="Cambria" panose="02040503050406030204" pitchFamily="18" charset="0"/>
              </a:rPr>
              <a:t> yang </a:t>
            </a:r>
            <a:r>
              <a:rPr lang="en-MY" sz="2800" dirty="0" err="1">
                <a:latin typeface="Cambria" panose="02040503050406030204" pitchFamily="18" charset="0"/>
              </a:rPr>
              <a:t>penebatnya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telah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tertanggal</a:t>
            </a:r>
            <a:endParaRPr lang="en-MY" sz="2800" dirty="0">
              <a:latin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MY" sz="2800" dirty="0" err="1">
                <a:latin typeface="Cambria" panose="02040503050406030204" pitchFamily="18" charset="0"/>
              </a:rPr>
              <a:t>Jangan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bermain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berhampiran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dengan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punca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kuasa</a:t>
            </a:r>
            <a:endParaRPr lang="en-MY" sz="2800" dirty="0">
              <a:latin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MY" sz="2800" dirty="0" err="1">
                <a:latin typeface="Cambria" panose="02040503050406030204" pitchFamily="18" charset="0"/>
              </a:rPr>
              <a:t>Jangan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guna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palam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elektrik</a:t>
            </a:r>
            <a:r>
              <a:rPr lang="en-MY" sz="2800" dirty="0">
                <a:latin typeface="Cambria" panose="02040503050406030204" pitchFamily="18" charset="0"/>
              </a:rPr>
              <a:t> yang </a:t>
            </a:r>
            <a:r>
              <a:rPr lang="en-MY" sz="2800" dirty="0" err="1">
                <a:latin typeface="Cambria" panose="02040503050406030204" pitchFamily="18" charset="0"/>
              </a:rPr>
              <a:t>telah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retak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atau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pecah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MY" sz="2800" dirty="0" err="1">
                <a:latin typeface="Cambria" panose="02040503050406030204" pitchFamily="18" charset="0"/>
              </a:rPr>
              <a:t>Jangan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guna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alat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elektrik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semasa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berlakunya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guruh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atau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kilat</a:t>
            </a:r>
            <a:endParaRPr lang="en-MY" sz="2800" dirty="0">
              <a:latin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MY" sz="2800" dirty="0" err="1">
                <a:latin typeface="Cambria" panose="02040503050406030204" pitchFamily="18" charset="0"/>
              </a:rPr>
              <a:t>Padamkan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suis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utama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sebelum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seberang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litar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elektrik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diperbaiki</a:t>
            </a:r>
            <a:endParaRPr lang="en-MY" sz="2800" dirty="0">
              <a:latin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MY" sz="2800" dirty="0" err="1">
                <a:latin typeface="Cambria" panose="02040503050406030204" pitchFamily="18" charset="0"/>
              </a:rPr>
              <a:t>Jangan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baiki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sendiri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alat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elektrik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atau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litar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elektrik</a:t>
            </a:r>
            <a:r>
              <a:rPr lang="en-MY" sz="2800" dirty="0">
                <a:latin typeface="Cambria" panose="02040503050406030204" pitchFamily="18" charset="0"/>
              </a:rPr>
              <a:t> yang </a:t>
            </a:r>
            <a:r>
              <a:rPr lang="en-MY" sz="2800" dirty="0" err="1">
                <a:latin typeface="Cambria" panose="02040503050406030204" pitchFamily="18" charset="0"/>
              </a:rPr>
              <a:t>rosak</a:t>
            </a:r>
            <a:r>
              <a:rPr lang="en-MY" sz="2800" dirty="0">
                <a:latin typeface="Cambria" panose="02040503050406030204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MY" sz="2800" dirty="0" err="1">
                <a:latin typeface="Cambria" panose="02040503050406030204" pitchFamily="18" charset="0"/>
              </a:rPr>
              <a:t>Jangan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cucuk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sebarang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bahan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ke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dalam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lubang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soket</a:t>
            </a:r>
            <a:endParaRPr lang="en-MY" sz="2800" dirty="0">
              <a:latin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800" dirty="0" err="1">
                <a:latin typeface="Cambria" panose="02040503050406030204" pitchFamily="18" charset="0"/>
              </a:rPr>
              <a:t>Jangan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sambung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palam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elektrik</a:t>
            </a:r>
            <a:r>
              <a:rPr lang="en-MY" sz="2800" dirty="0">
                <a:latin typeface="Cambria" panose="02040503050406030204" pitchFamily="18" charset="0"/>
              </a:rPr>
              <a:t> yang </a:t>
            </a:r>
            <a:r>
              <a:rPr lang="en-MY" sz="2800" dirty="0" err="1">
                <a:latin typeface="Cambria" panose="02040503050406030204" pitchFamily="18" charset="0"/>
              </a:rPr>
              <a:t>terlalu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banyak</a:t>
            </a:r>
            <a:r>
              <a:rPr lang="en-MY" sz="2800" dirty="0">
                <a:latin typeface="Cambria" panose="02040503050406030204" pitchFamily="18" charset="0"/>
              </a:rPr>
              <a:t> pada </a:t>
            </a:r>
            <a:r>
              <a:rPr lang="en-MY" sz="2800" dirty="0" err="1">
                <a:latin typeface="Cambria" panose="02040503050406030204" pitchFamily="18" charset="0"/>
              </a:rPr>
              <a:t>punca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kuasa</a:t>
            </a:r>
            <a:r>
              <a:rPr lang="en-MY" sz="2800" dirty="0">
                <a:latin typeface="Cambria" panose="02040503050406030204" pitchFamily="18" charset="0"/>
              </a:rPr>
              <a:t> yang </a:t>
            </a:r>
            <a:r>
              <a:rPr lang="en-MY" sz="2800" dirty="0" err="1">
                <a:latin typeface="Cambria" panose="02040503050406030204" pitchFamily="18" charset="0"/>
              </a:rPr>
              <a:t>sama</a:t>
            </a:r>
            <a:endParaRPr lang="en-MY" sz="2800" dirty="0">
              <a:latin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800" dirty="0" err="1">
                <a:latin typeface="Cambria" panose="02040503050406030204" pitchFamily="18" charset="0"/>
              </a:rPr>
              <a:t>Jangan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ganti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dawai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fius</a:t>
            </a:r>
            <a:r>
              <a:rPr lang="en-MY" sz="2800" dirty="0">
                <a:latin typeface="Cambria" panose="02040503050406030204" pitchFamily="18" charset="0"/>
              </a:rPr>
              <a:t> yang </a:t>
            </a:r>
            <a:r>
              <a:rPr lang="en-MY" sz="2800" dirty="0" err="1">
                <a:latin typeface="Cambria" panose="02040503050406030204" pitchFamily="18" charset="0"/>
              </a:rPr>
              <a:t>terputus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dengan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dawai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biasa</a:t>
            </a:r>
            <a:r>
              <a:rPr lang="en-MY" sz="2800" dirty="0">
                <a:latin typeface="Cambria" panose="02040503050406030204" pitchFamily="18" charset="0"/>
              </a:rPr>
              <a:t>. </a:t>
            </a:r>
            <a:endParaRPr lang="en-MY" sz="2800" dirty="0">
              <a:effectLst/>
              <a:latin typeface="Cambria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92A5434-7259-4C05-88BE-EB26B8E4070A}"/>
              </a:ext>
            </a:extLst>
          </p:cNvPr>
          <p:cNvSpPr txBox="1">
            <a:spLocks/>
          </p:cNvSpPr>
          <p:nvPr/>
        </p:nvSpPr>
        <p:spPr>
          <a:xfrm>
            <a:off x="145136" y="145883"/>
            <a:ext cx="11236174" cy="1137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altLang="en-US" sz="3600" dirty="0">
              <a:solidFill>
                <a:prstClr val="black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FA4ACA-646C-7541-8FB5-5A0108469BD3}"/>
              </a:ext>
            </a:extLst>
          </p:cNvPr>
          <p:cNvSpPr txBox="1"/>
          <p:nvPr/>
        </p:nvSpPr>
        <p:spPr>
          <a:xfrm>
            <a:off x="242982" y="78771"/>
            <a:ext cx="87843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b="1" dirty="0">
                <a:latin typeface="Cambria" panose="02040503050406030204" pitchFamily="18" charset="0"/>
              </a:rPr>
              <a:t>LANGKAH-LANGKAH KESELAMATAN SEMASA PENGGUNAAN ELEKTRIK </a:t>
            </a:r>
          </a:p>
          <a:p>
            <a:endParaRPr lang="en-MY" sz="4400" dirty="0">
              <a:effectLst/>
              <a:latin typeface="Cambria" panose="02040503050406030204" pitchFamily="18" charset="0"/>
            </a:endParaRPr>
          </a:p>
        </p:txBody>
      </p:sp>
      <p:pic>
        <p:nvPicPr>
          <p:cNvPr id="4097" name="Picture 1" descr="page2image3741776">
            <a:extLst>
              <a:ext uri="{FF2B5EF4-FFF2-40B4-BE49-F238E27FC236}">
                <a16:creationId xmlns:a16="http://schemas.microsoft.com/office/drawing/2014/main" id="{361B4699-D746-F649-B9A9-006E31765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4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page2image3741984">
            <a:extLst>
              <a:ext uri="{FF2B5EF4-FFF2-40B4-BE49-F238E27FC236}">
                <a16:creationId xmlns:a16="http://schemas.microsoft.com/office/drawing/2014/main" id="{8BC87B88-8B96-E64B-8800-B3F69BE64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623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page2image3742192">
            <a:extLst>
              <a:ext uri="{FF2B5EF4-FFF2-40B4-BE49-F238E27FC236}">
                <a16:creationId xmlns:a16="http://schemas.microsoft.com/office/drawing/2014/main" id="{09B39A63-0587-EA4F-B014-7869491152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4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389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>
              <a:defRPr/>
            </a:pPr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>
                <a:defRPr/>
              </a:pPr>
              <a:t>11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145136" y="1475560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MY" sz="3600" dirty="0" err="1">
                <a:latin typeface="Cambria" panose="02040503050406030204" pitchFamily="18" charset="0"/>
              </a:rPr>
              <a:t>Matikan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suis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dengan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segera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MY" sz="3600" dirty="0" err="1">
                <a:latin typeface="Cambria" panose="02040503050406030204" pitchFamily="18" charset="0"/>
              </a:rPr>
              <a:t>Bawa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mangsa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ke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klinik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atau</a:t>
            </a:r>
            <a:r>
              <a:rPr lang="en-MY" sz="3600" dirty="0">
                <a:latin typeface="Cambria" panose="02040503050406030204" pitchFamily="18" charset="0"/>
              </a:rPr>
              <a:t> hospital </a:t>
            </a:r>
            <a:r>
              <a:rPr lang="en-MY" sz="3600" dirty="0" err="1">
                <a:latin typeface="Cambria" panose="02040503050406030204" pitchFamily="18" charset="0"/>
              </a:rPr>
              <a:t>dengan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segera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MY" sz="3600" dirty="0" err="1">
                <a:latin typeface="Cambria" panose="02040503050406030204" pitchFamily="18" charset="0"/>
              </a:rPr>
              <a:t>Jangan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sentuh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mangsa</a:t>
            </a:r>
            <a:r>
              <a:rPr lang="en-MY" sz="3600" dirty="0">
                <a:latin typeface="Cambria" panose="02040503050406030204" pitchFamily="18" charset="0"/>
              </a:rPr>
              <a:t>. </a:t>
            </a:r>
            <a:r>
              <a:rPr lang="en-MY" sz="3600" dirty="0" err="1">
                <a:latin typeface="Cambria" panose="02040503050406030204" pitchFamily="18" charset="0"/>
              </a:rPr>
              <a:t>Pisahkan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mangsa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daripada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punca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elektrik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dengan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menyentuhnya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dengan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penebat</a:t>
            </a:r>
            <a:r>
              <a:rPr lang="en-MY" sz="3600" dirty="0">
                <a:latin typeface="Cambria" panose="02040503050406030204" pitchFamily="18" charset="0"/>
              </a:rPr>
              <a:t> yang </a:t>
            </a:r>
            <a:r>
              <a:rPr lang="en-MY" sz="3600" dirty="0" err="1">
                <a:latin typeface="Cambria" panose="02040503050406030204" pitchFamily="18" charset="0"/>
              </a:rPr>
              <a:t>kering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MY" sz="3600" dirty="0" err="1">
                <a:latin typeface="Cambria" panose="02040503050406030204" pitchFamily="18" charset="0"/>
              </a:rPr>
              <a:t>Berikan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pertolongan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cemas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kepada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mangsa</a:t>
            </a:r>
            <a:r>
              <a:rPr lang="en-MY" sz="3600" dirty="0">
                <a:latin typeface="Cambria" panose="02040503050406030204" pitchFamily="18" charset="0"/>
              </a:rPr>
              <a:t> yang </a:t>
            </a:r>
            <a:r>
              <a:rPr lang="en-MY" sz="3600" dirty="0" err="1">
                <a:latin typeface="Cambria" panose="02040503050406030204" pitchFamily="18" charset="0"/>
              </a:rPr>
              <a:t>tidak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sedarkan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diri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atau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telah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berhenti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nafas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jika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boleh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92A5434-7259-4C05-88BE-EB26B8E4070A}"/>
              </a:ext>
            </a:extLst>
          </p:cNvPr>
          <p:cNvSpPr txBox="1">
            <a:spLocks/>
          </p:cNvSpPr>
          <p:nvPr/>
        </p:nvSpPr>
        <p:spPr>
          <a:xfrm>
            <a:off x="145136" y="145883"/>
            <a:ext cx="11236174" cy="1137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altLang="en-US" sz="3600" dirty="0">
              <a:solidFill>
                <a:prstClr val="black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FA4ACA-646C-7541-8FB5-5A0108469BD3}"/>
              </a:ext>
            </a:extLst>
          </p:cNvPr>
          <p:cNvSpPr txBox="1"/>
          <p:nvPr/>
        </p:nvSpPr>
        <p:spPr>
          <a:xfrm>
            <a:off x="242982" y="78771"/>
            <a:ext cx="87843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b="1" dirty="0">
                <a:latin typeface="Cambria" panose="02040503050406030204" pitchFamily="18" charset="0"/>
              </a:rPr>
              <a:t>LANGKAH-LANGKAH YANG PERLU DIAMBIL SEMASA BERLAKUNYA KEJUTAN ELEKTRIK </a:t>
            </a:r>
          </a:p>
          <a:p>
            <a:endParaRPr lang="en-MY" sz="4400" dirty="0">
              <a:effectLst/>
              <a:latin typeface="Cambria" panose="02040503050406030204" pitchFamily="18" charset="0"/>
            </a:endParaRPr>
          </a:p>
        </p:txBody>
      </p:sp>
      <p:pic>
        <p:nvPicPr>
          <p:cNvPr id="6145" name="Picture 1" descr="page2image3741776">
            <a:extLst>
              <a:ext uri="{FF2B5EF4-FFF2-40B4-BE49-F238E27FC236}">
                <a16:creationId xmlns:a16="http://schemas.microsoft.com/office/drawing/2014/main" id="{CA806E23-F8A7-D542-82FB-BBFE0A77E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4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page2image3741984">
            <a:extLst>
              <a:ext uri="{FF2B5EF4-FFF2-40B4-BE49-F238E27FC236}">
                <a16:creationId xmlns:a16="http://schemas.microsoft.com/office/drawing/2014/main" id="{5C6DAF01-6193-F241-B273-88905E6CD8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623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page2image3742192">
            <a:extLst>
              <a:ext uri="{FF2B5EF4-FFF2-40B4-BE49-F238E27FC236}">
                <a16:creationId xmlns:a16="http://schemas.microsoft.com/office/drawing/2014/main" id="{B0E1A819-E82A-3E4B-A352-B17EA30CF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4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5895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>
              <a:defRPr/>
            </a:pPr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>
                <a:defRPr/>
              </a:pPr>
              <a:t>12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145136" y="1475560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800" b="1" dirty="0" err="1">
                <a:latin typeface="Cambria" panose="02040503050406030204" pitchFamily="18" charset="0"/>
              </a:rPr>
              <a:t>Perlindungan</a:t>
            </a:r>
            <a:r>
              <a:rPr lang="en-MY" sz="2800" b="1" dirty="0">
                <a:latin typeface="Cambria" panose="02040503050406030204" pitchFamily="18" charset="0"/>
              </a:rPr>
              <a:t> </a:t>
            </a:r>
            <a:r>
              <a:rPr lang="en-MY" sz="2800" b="1" dirty="0" err="1">
                <a:latin typeface="Cambria" panose="02040503050406030204" pitchFamily="18" charset="0"/>
              </a:rPr>
              <a:t>litar</a:t>
            </a:r>
            <a:r>
              <a:rPr lang="en-MY" sz="2800" b="1" dirty="0">
                <a:latin typeface="Cambria" panose="02040503050406030204" pitchFamily="18" charset="0"/>
              </a:rPr>
              <a:t> </a:t>
            </a:r>
            <a:r>
              <a:rPr lang="en-MY" sz="2800" dirty="0">
                <a:latin typeface="Cambria" panose="02040503050406030204" pitchFamily="18" charset="0"/>
              </a:rPr>
              <a:t>– </a:t>
            </a:r>
            <a:r>
              <a:rPr lang="en-MY" sz="2800" dirty="0" err="1">
                <a:latin typeface="Cambria" panose="02040503050406030204" pitchFamily="18" charset="0"/>
              </a:rPr>
              <a:t>fius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dengan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pemutus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litar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800" b="1" dirty="0" err="1">
                <a:latin typeface="Cambria" panose="02040503050406030204" pitchFamily="18" charset="0"/>
              </a:rPr>
              <a:t>Suis</a:t>
            </a:r>
            <a:r>
              <a:rPr lang="en-MY" sz="2800" b="1" dirty="0">
                <a:latin typeface="Cambria" panose="02040503050406030204" pitchFamily="18" charset="0"/>
              </a:rPr>
              <a:t> </a:t>
            </a:r>
            <a:r>
              <a:rPr lang="en-MY" sz="2800" b="1" dirty="0" err="1">
                <a:latin typeface="Cambria" panose="02040503050406030204" pitchFamily="18" charset="0"/>
              </a:rPr>
              <a:t>pengasingan</a:t>
            </a:r>
            <a:r>
              <a:rPr lang="en-MY" sz="2800" b="1" dirty="0">
                <a:latin typeface="Cambria" panose="02040503050406030204" pitchFamily="18" charset="0"/>
              </a:rPr>
              <a:t> </a:t>
            </a:r>
            <a:r>
              <a:rPr lang="en-MY" sz="2800" dirty="0">
                <a:latin typeface="Cambria" panose="02040503050406030204" pitchFamily="18" charset="0"/>
              </a:rPr>
              <a:t>– </a:t>
            </a:r>
            <a:r>
              <a:rPr lang="en-MY" sz="2800" dirty="0" err="1">
                <a:latin typeface="Cambria" panose="02040503050406030204" pitchFamily="18" charset="0"/>
              </a:rPr>
              <a:t>suis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pengasingan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dilabelkan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untuk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mudah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800" dirty="0" err="1">
                <a:latin typeface="Cambria" panose="02040503050406030204" pitchFamily="18" charset="0"/>
              </a:rPr>
              <a:t>dikenal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pasti</a:t>
            </a:r>
            <a:r>
              <a:rPr lang="en-MY" sz="2800" dirty="0">
                <a:latin typeface="Cambria" panose="02040503050406030204" pitchFamily="18" charset="0"/>
              </a:rPr>
              <a:t> (</a:t>
            </a:r>
            <a:r>
              <a:rPr lang="en-MY" sz="2800" dirty="0" err="1">
                <a:latin typeface="Cambria" panose="02040503050406030204" pitchFamily="18" charset="0"/>
              </a:rPr>
              <a:t>jika</a:t>
            </a:r>
            <a:r>
              <a:rPr lang="en-MY" sz="2800" dirty="0">
                <a:latin typeface="Cambria" panose="02040503050406030204" pitchFamily="18" charset="0"/>
              </a:rPr>
              <a:t> di “</a:t>
            </a:r>
            <a:r>
              <a:rPr lang="en-MY" sz="2800" i="1" dirty="0">
                <a:latin typeface="Cambria" panose="02040503050406030204" pitchFamily="18" charset="0"/>
              </a:rPr>
              <a:t>off</a:t>
            </a:r>
            <a:r>
              <a:rPr lang="en-MY" sz="2800" dirty="0">
                <a:latin typeface="Cambria" panose="02040503050406030204" pitchFamily="18" charset="0"/>
              </a:rPr>
              <a:t>” </a:t>
            </a:r>
            <a:r>
              <a:rPr lang="en-MY" sz="2800" dirty="0" err="1">
                <a:latin typeface="Cambria" panose="02040503050406030204" pitchFamily="18" charset="0"/>
              </a:rPr>
              <a:t>mesti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dikunci</a:t>
            </a:r>
            <a:r>
              <a:rPr lang="en-MY" sz="2800" dirty="0">
                <a:latin typeface="Cambria" panose="02040503050406030204" pitchFamily="18" charset="0"/>
              </a:rPr>
              <a:t>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800" b="1" dirty="0" err="1">
                <a:latin typeface="Cambria" panose="02040503050406030204" pitchFamily="18" charset="0"/>
              </a:rPr>
              <a:t>Penyelenggaraan</a:t>
            </a:r>
            <a:r>
              <a:rPr lang="en-MY" sz="2800" b="1" dirty="0">
                <a:latin typeface="Cambria" panose="02040503050406030204" pitchFamily="18" charset="0"/>
              </a:rPr>
              <a:t> </a:t>
            </a:r>
            <a:r>
              <a:rPr lang="en-MY" sz="2800" dirty="0">
                <a:latin typeface="Cambria" panose="02040503050406030204" pitchFamily="18" charset="0"/>
              </a:rPr>
              <a:t>– </a:t>
            </a:r>
            <a:r>
              <a:rPr lang="en-MY" sz="2800" dirty="0" err="1">
                <a:latin typeface="Cambria" panose="02040503050406030204" pitchFamily="18" charset="0"/>
              </a:rPr>
              <a:t>rutin</a:t>
            </a:r>
            <a:r>
              <a:rPr lang="en-MY" sz="2800" dirty="0">
                <a:latin typeface="Cambria" panose="02040503050406030204" pitchFamily="18" charset="0"/>
              </a:rPr>
              <a:t>, </a:t>
            </a:r>
            <a:r>
              <a:rPr lang="en-MY" sz="2800" dirty="0" err="1">
                <a:latin typeface="Cambria" panose="02040503050406030204" pitchFamily="18" charset="0"/>
              </a:rPr>
              <a:t>berkala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atau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pembetulan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800" b="1" dirty="0" err="1">
                <a:latin typeface="Cambria" panose="02040503050406030204" pitchFamily="18" charset="0"/>
              </a:rPr>
              <a:t>Pembumian</a:t>
            </a:r>
            <a:r>
              <a:rPr lang="en-MY" sz="2800" b="1" dirty="0">
                <a:latin typeface="Cambria" panose="02040503050406030204" pitchFamily="18" charset="0"/>
              </a:rPr>
              <a:t> </a:t>
            </a:r>
            <a:r>
              <a:rPr lang="en-MY" sz="2800" dirty="0">
                <a:latin typeface="Cambria" panose="02040503050406030204" pitchFamily="18" charset="0"/>
              </a:rPr>
              <a:t>– </a:t>
            </a:r>
            <a:r>
              <a:rPr lang="en-MY" sz="2800" dirty="0" err="1">
                <a:latin typeface="Cambria" panose="02040503050406030204" pitchFamily="18" charset="0"/>
              </a:rPr>
              <a:t>setiap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peralatan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elektrik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mesti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dibumikan</a:t>
            </a:r>
            <a:r>
              <a:rPr lang="en-MY" sz="2800" dirty="0">
                <a:latin typeface="Cambria" panose="02040503050406030204" pitchFamily="18" charset="0"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800" b="1" dirty="0" err="1">
                <a:latin typeface="Cambria" panose="02040503050406030204" pitchFamily="18" charset="0"/>
              </a:rPr>
              <a:t>Penebatan</a:t>
            </a:r>
            <a:r>
              <a:rPr lang="en-MY" sz="2800" b="1" dirty="0">
                <a:latin typeface="Cambria" panose="02040503050406030204" pitchFamily="18" charset="0"/>
              </a:rPr>
              <a:t> </a:t>
            </a:r>
            <a:r>
              <a:rPr lang="en-MY" sz="2800" dirty="0">
                <a:latin typeface="Cambria" panose="02040503050406030204" pitchFamily="18" charset="0"/>
              </a:rPr>
              <a:t>– </a:t>
            </a:r>
            <a:r>
              <a:rPr lang="en-MY" sz="2800" dirty="0" err="1">
                <a:latin typeface="Cambria" panose="02040503050406030204" pitchFamily="18" charset="0"/>
              </a:rPr>
              <a:t>pendawaian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peralatan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elektrik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800" b="1" dirty="0" err="1">
                <a:latin typeface="Cambria" panose="02040503050406030204" pitchFamily="18" charset="0"/>
              </a:rPr>
              <a:t>Suis</a:t>
            </a:r>
            <a:r>
              <a:rPr lang="en-MY" sz="2800" b="1" dirty="0">
                <a:latin typeface="Cambria" panose="02040503050406030204" pitchFamily="18" charset="0"/>
              </a:rPr>
              <a:t> </a:t>
            </a:r>
            <a:r>
              <a:rPr lang="en-MY" sz="2800" b="1" dirty="0" err="1">
                <a:latin typeface="Cambria" panose="02040503050406030204" pitchFamily="18" charset="0"/>
              </a:rPr>
              <a:t>kecemasan</a:t>
            </a:r>
            <a:r>
              <a:rPr lang="en-MY" sz="2800" dirty="0">
                <a:latin typeface="Cambria" panose="02040503050406030204" pitchFamily="18" charset="0"/>
              </a:rPr>
              <a:t>- </a:t>
            </a:r>
            <a:r>
              <a:rPr lang="en-MY" sz="2800" dirty="0" err="1">
                <a:latin typeface="Cambria" panose="02040503050406030204" pitchFamily="18" charset="0"/>
              </a:rPr>
              <a:t>memutuskan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litar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secara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automatik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atau</a:t>
            </a:r>
            <a:r>
              <a:rPr lang="en-MY" sz="2800" dirty="0">
                <a:latin typeface="Cambria" panose="02040503050406030204" pitchFamily="18" charset="0"/>
              </a:rPr>
              <a:t> manual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800" b="1" dirty="0" err="1">
                <a:latin typeface="Cambria" panose="02040503050406030204" pitchFamily="18" charset="0"/>
              </a:rPr>
              <a:t>Suis</a:t>
            </a:r>
            <a:r>
              <a:rPr lang="en-MY" sz="2800" b="1" dirty="0">
                <a:latin typeface="Cambria" panose="02040503050406030204" pitchFamily="18" charset="0"/>
              </a:rPr>
              <a:t> </a:t>
            </a:r>
            <a:r>
              <a:rPr lang="en-MY" sz="2800" b="1" i="1" dirty="0">
                <a:latin typeface="Cambria" panose="02040503050406030204" pitchFamily="18" charset="0"/>
              </a:rPr>
              <a:t>interlock / </a:t>
            </a:r>
            <a:r>
              <a:rPr lang="en-MY" sz="2800" b="1" dirty="0">
                <a:latin typeface="Cambria" panose="02040503050406030204" pitchFamily="18" charset="0"/>
              </a:rPr>
              <a:t>limit </a:t>
            </a:r>
            <a:r>
              <a:rPr lang="en-MY" sz="2800" dirty="0">
                <a:latin typeface="Cambria" panose="02040503050406030204" pitchFamily="18" charset="0"/>
              </a:rPr>
              <a:t>– </a:t>
            </a:r>
            <a:r>
              <a:rPr lang="en-MY" sz="2800" dirty="0" err="1">
                <a:latin typeface="Cambria" panose="02040503050406030204" pitchFamily="18" charset="0"/>
              </a:rPr>
              <a:t>menghadkan</a:t>
            </a:r>
            <a:r>
              <a:rPr lang="en-MY" sz="2800" dirty="0">
                <a:latin typeface="Cambria" panose="02040503050406030204" pitchFamily="18" charset="0"/>
              </a:rPr>
              <a:t> parameter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800" b="1" dirty="0" err="1">
                <a:latin typeface="Cambria" panose="02040503050406030204" pitchFamily="18" charset="0"/>
              </a:rPr>
              <a:t>Papan</a:t>
            </a:r>
            <a:r>
              <a:rPr lang="en-MY" sz="2800" b="1" dirty="0">
                <a:latin typeface="Cambria" panose="02040503050406030204" pitchFamily="18" charset="0"/>
              </a:rPr>
              <a:t> </a:t>
            </a:r>
            <a:r>
              <a:rPr lang="en-MY" sz="2800" b="1" dirty="0" err="1">
                <a:latin typeface="Cambria" panose="02040503050406030204" pitchFamily="18" charset="0"/>
              </a:rPr>
              <a:t>tanda</a:t>
            </a:r>
            <a:r>
              <a:rPr lang="en-MY" sz="2800" b="1" dirty="0">
                <a:latin typeface="Cambria" panose="02040503050406030204" pitchFamily="18" charset="0"/>
              </a:rPr>
              <a:t> </a:t>
            </a:r>
            <a:r>
              <a:rPr lang="en-MY" sz="2800" dirty="0">
                <a:latin typeface="Cambria" panose="02040503050406030204" pitchFamily="18" charset="0"/>
              </a:rPr>
              <a:t>– </a:t>
            </a:r>
            <a:r>
              <a:rPr lang="en-MY" sz="2800" dirty="0" err="1">
                <a:latin typeface="Cambria" panose="02040503050406030204" pitchFamily="18" charset="0"/>
              </a:rPr>
              <a:t>amaran</a:t>
            </a:r>
            <a:r>
              <a:rPr lang="en-MY" sz="2800" dirty="0">
                <a:latin typeface="Cambria" panose="02040503050406030204" pitchFamily="18" charset="0"/>
              </a:rPr>
              <a:t>, </a:t>
            </a:r>
            <a:r>
              <a:rPr lang="en-MY" sz="2800" dirty="0" err="1">
                <a:latin typeface="Cambria" panose="02040503050406030204" pitchFamily="18" charset="0"/>
              </a:rPr>
              <a:t>larangan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atau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arahan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800" b="1" dirty="0">
                <a:latin typeface="Cambria" panose="02040503050406030204" pitchFamily="18" charset="0"/>
              </a:rPr>
              <a:t>PPE</a:t>
            </a:r>
            <a:r>
              <a:rPr lang="en-MY" sz="2800" dirty="0">
                <a:latin typeface="Cambria" panose="02040503050406030204" pitchFamily="18" charset="0"/>
              </a:rPr>
              <a:t>- </a:t>
            </a:r>
            <a:r>
              <a:rPr lang="en-MY" sz="2800" dirty="0" err="1">
                <a:latin typeface="Cambria" panose="02040503050406030204" pitchFamily="18" charset="0"/>
              </a:rPr>
              <a:t>sesuai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dengan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kerja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92A5434-7259-4C05-88BE-EB26B8E4070A}"/>
              </a:ext>
            </a:extLst>
          </p:cNvPr>
          <p:cNvSpPr txBox="1">
            <a:spLocks/>
          </p:cNvSpPr>
          <p:nvPr/>
        </p:nvSpPr>
        <p:spPr>
          <a:xfrm>
            <a:off x="145136" y="145883"/>
            <a:ext cx="11236174" cy="1137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altLang="en-US" sz="3600" dirty="0">
              <a:solidFill>
                <a:prstClr val="black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FA4ACA-646C-7541-8FB5-5A0108469BD3}"/>
              </a:ext>
            </a:extLst>
          </p:cNvPr>
          <p:cNvSpPr txBox="1"/>
          <p:nvPr/>
        </p:nvSpPr>
        <p:spPr>
          <a:xfrm>
            <a:off x="438150" y="191633"/>
            <a:ext cx="87843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b="1" dirty="0">
                <a:latin typeface="Cambria" panose="02040503050406030204" pitchFamily="18" charset="0"/>
              </a:rPr>
              <a:t>CARA PENGGUNAAN ELEKTRIK YANG SELAMAT </a:t>
            </a:r>
          </a:p>
          <a:p>
            <a:endParaRPr lang="en-MY" sz="4400" dirty="0">
              <a:effectLst/>
              <a:latin typeface="Cambria" panose="02040503050406030204" pitchFamily="18" charset="0"/>
            </a:endParaRPr>
          </a:p>
        </p:txBody>
      </p:sp>
      <p:pic>
        <p:nvPicPr>
          <p:cNvPr id="7169" name="Picture 1" descr="page2image3741776">
            <a:extLst>
              <a:ext uri="{FF2B5EF4-FFF2-40B4-BE49-F238E27FC236}">
                <a16:creationId xmlns:a16="http://schemas.microsoft.com/office/drawing/2014/main" id="{9A4E2FE0-52D4-5845-9986-DE62A7A1E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4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page2image3741984">
            <a:extLst>
              <a:ext uri="{FF2B5EF4-FFF2-40B4-BE49-F238E27FC236}">
                <a16:creationId xmlns:a16="http://schemas.microsoft.com/office/drawing/2014/main" id="{464272B1-708D-5B42-B785-3DAD170892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623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page2image3742192">
            <a:extLst>
              <a:ext uri="{FF2B5EF4-FFF2-40B4-BE49-F238E27FC236}">
                <a16:creationId xmlns:a16="http://schemas.microsoft.com/office/drawing/2014/main" id="{81CF0631-674B-F64F-A51F-FB30406A49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4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7312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/>
              <a:t>13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-396240" y="2971800"/>
            <a:ext cx="12191999" cy="6049563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MY" sz="5100" dirty="0"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algn="ctr"/>
            <a:endParaRPr lang="en-MY" sz="5100" dirty="0"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9585" y="3124379"/>
            <a:ext cx="11236174" cy="1137941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MY" altLang="en-US" sz="2000" b="1" dirty="0">
                <a:latin typeface="Cambria" panose="02040503050406030204" pitchFamily="18" charset="0"/>
                <a:cs typeface="Arial" panose="020B0604020202020204" pitchFamily="34" charset="0"/>
              </a:rPr>
              <a:t>TERIMA KASIH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4996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>
              <a:defRPr/>
            </a:pPr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>
                <a:defRPr/>
              </a:pPr>
              <a:t>2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1103971" y="1385442"/>
            <a:ext cx="9846527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en-MY" sz="5100" b="1" dirty="0">
              <a:solidFill>
                <a:prstClr val="black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algn="ctr">
              <a:defRPr/>
            </a:pPr>
            <a:r>
              <a:rPr lang="en-MY" sz="5100" b="1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KESELAMATAN PENGGUNAAN ELEKTRIK </a:t>
            </a:r>
          </a:p>
          <a:p>
            <a:pPr algn="ctr">
              <a:defRPr/>
            </a:pPr>
            <a:r>
              <a:rPr lang="en-MY" sz="5100" b="1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DI TEMPAT KERJA</a:t>
            </a:r>
          </a:p>
          <a:p>
            <a:pPr algn="just">
              <a:defRPr/>
            </a:pPr>
            <a:endParaRPr lang="en-MY" sz="5100" b="1" dirty="0">
              <a:solidFill>
                <a:prstClr val="black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92A5434-7259-4C05-88BE-EB26B8E4070A}"/>
              </a:ext>
            </a:extLst>
          </p:cNvPr>
          <p:cNvSpPr txBox="1">
            <a:spLocks/>
          </p:cNvSpPr>
          <p:nvPr/>
        </p:nvSpPr>
        <p:spPr>
          <a:xfrm>
            <a:off x="145136" y="145883"/>
            <a:ext cx="11236174" cy="1137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altLang="en-US" sz="2000" dirty="0">
              <a:solidFill>
                <a:prstClr val="black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814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>
              <a:defRPr/>
            </a:pPr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>
                <a:defRPr/>
              </a:pPr>
              <a:t>3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1" y="1333688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en-MY" sz="5100" dirty="0">
              <a:solidFill>
                <a:prstClr val="black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algn="ctr">
              <a:defRPr/>
            </a:pPr>
            <a:r>
              <a:rPr lang="en-MY" sz="3600" i="1" dirty="0">
                <a:latin typeface="Cambria" panose="02040503050406030204" pitchFamily="18" charset="0"/>
              </a:rPr>
              <a:t>“</a:t>
            </a:r>
            <a:r>
              <a:rPr lang="en-MY" sz="3600" b="1" i="1" u="sng" dirty="0">
                <a:latin typeface="Cambria" panose="02040503050406030204" pitchFamily="18" charset="0"/>
              </a:rPr>
              <a:t>Tenaga </a:t>
            </a:r>
            <a:r>
              <a:rPr lang="en-MY" sz="3600" b="1" i="1" u="sng" dirty="0" err="1">
                <a:latin typeface="Cambria" panose="02040503050406030204" pitchFamily="18" charset="0"/>
              </a:rPr>
              <a:t>atau</a:t>
            </a:r>
            <a:r>
              <a:rPr lang="en-MY" sz="3600" b="1" i="1" u="sng" dirty="0">
                <a:latin typeface="Cambria" panose="02040503050406030204" pitchFamily="18" charset="0"/>
              </a:rPr>
              <a:t> </a:t>
            </a:r>
            <a:r>
              <a:rPr lang="en-MY" sz="3600" b="1" i="1" u="sng" dirty="0" err="1">
                <a:latin typeface="Cambria" panose="02040503050406030204" pitchFamily="18" charset="0"/>
              </a:rPr>
              <a:t>kuasa</a:t>
            </a:r>
            <a:r>
              <a:rPr lang="en-MY" sz="3600" b="1" i="1" u="sng" dirty="0">
                <a:latin typeface="Cambria" panose="02040503050406030204" pitchFamily="18" charset="0"/>
              </a:rPr>
              <a:t> </a:t>
            </a:r>
            <a:r>
              <a:rPr lang="en-MY" sz="3600" b="1" i="1" u="sng" dirty="0" err="1">
                <a:latin typeface="Cambria" panose="02040503050406030204" pitchFamily="18" charset="0"/>
              </a:rPr>
              <a:t>elektrik</a:t>
            </a:r>
            <a:r>
              <a:rPr lang="en-MY" sz="3600" b="1" i="1" u="sng" dirty="0">
                <a:latin typeface="Cambria" panose="02040503050406030204" pitchFamily="18" charset="0"/>
              </a:rPr>
              <a:t> </a:t>
            </a:r>
            <a:r>
              <a:rPr lang="en-MY" sz="3600" b="1" i="1" u="sng" dirty="0" err="1">
                <a:latin typeface="Cambria" panose="02040503050406030204" pitchFamily="18" charset="0"/>
              </a:rPr>
              <a:t>apabila</a:t>
            </a:r>
            <a:r>
              <a:rPr lang="en-MY" sz="3600" b="1" i="1" u="sng" dirty="0">
                <a:latin typeface="Cambria" panose="02040503050406030204" pitchFamily="18" charset="0"/>
              </a:rPr>
              <a:t> </a:t>
            </a:r>
            <a:r>
              <a:rPr lang="en-MY" sz="3600" b="1" i="1" u="sng" dirty="0" err="1">
                <a:latin typeface="Cambria" panose="02040503050406030204" pitchFamily="18" charset="0"/>
              </a:rPr>
              <a:t>dijana</a:t>
            </a:r>
            <a:r>
              <a:rPr lang="en-MY" sz="3600" b="1" i="1" u="sng" dirty="0">
                <a:latin typeface="Cambria" panose="02040503050406030204" pitchFamily="18" charset="0"/>
              </a:rPr>
              <a:t>, </a:t>
            </a:r>
            <a:r>
              <a:rPr lang="en-MY" sz="3600" b="1" i="1" u="sng" dirty="0" err="1">
                <a:latin typeface="Cambria" panose="02040503050406030204" pitchFamily="18" charset="0"/>
              </a:rPr>
              <a:t>dikeluarkan</a:t>
            </a:r>
            <a:r>
              <a:rPr lang="en-MY" sz="3600" b="1" i="1" u="sng" dirty="0">
                <a:latin typeface="Cambria" panose="02040503050406030204" pitchFamily="18" charset="0"/>
              </a:rPr>
              <a:t>, </a:t>
            </a:r>
            <a:r>
              <a:rPr lang="en-MY" sz="3600" b="1" i="1" u="sng" dirty="0" err="1">
                <a:latin typeface="Cambria" panose="02040503050406030204" pitchFamily="18" charset="0"/>
              </a:rPr>
              <a:t>dihantar</a:t>
            </a:r>
            <a:r>
              <a:rPr lang="en-MY" sz="3600" b="1" i="1" u="sng" dirty="0">
                <a:latin typeface="Cambria" panose="02040503050406030204" pitchFamily="18" charset="0"/>
              </a:rPr>
              <a:t>, </a:t>
            </a:r>
            <a:r>
              <a:rPr lang="en-MY" sz="3600" b="1" i="1" u="sng" dirty="0" err="1">
                <a:latin typeface="Cambria" panose="02040503050406030204" pitchFamily="18" charset="0"/>
              </a:rPr>
              <a:t>diagihkan</a:t>
            </a:r>
            <a:r>
              <a:rPr lang="en-MY" sz="3600" b="1" i="1" u="sng" dirty="0">
                <a:latin typeface="Cambria" panose="02040503050406030204" pitchFamily="18" charset="0"/>
              </a:rPr>
              <a:t>, </a:t>
            </a:r>
            <a:r>
              <a:rPr lang="en-MY" sz="3600" b="1" i="1" u="sng" dirty="0" err="1">
                <a:latin typeface="Cambria" panose="02040503050406030204" pitchFamily="18" charset="0"/>
              </a:rPr>
              <a:t>dibekalkan</a:t>
            </a:r>
            <a:r>
              <a:rPr lang="en-MY" sz="3600" b="1" i="1" u="sng" dirty="0">
                <a:latin typeface="Cambria" panose="02040503050406030204" pitchFamily="18" charset="0"/>
              </a:rPr>
              <a:t> </a:t>
            </a:r>
            <a:r>
              <a:rPr lang="en-MY" sz="3600" b="1" i="1" u="sng" dirty="0" err="1">
                <a:latin typeface="Cambria" panose="02040503050406030204" pitchFamily="18" charset="0"/>
              </a:rPr>
              <a:t>atau</a:t>
            </a:r>
            <a:r>
              <a:rPr lang="en-MY" sz="3600" b="1" i="1" u="sng" dirty="0">
                <a:latin typeface="Cambria" panose="02040503050406030204" pitchFamily="18" charset="0"/>
              </a:rPr>
              <a:t> </a:t>
            </a:r>
            <a:r>
              <a:rPr lang="en-MY" sz="3600" b="1" i="1" u="sng" dirty="0" err="1">
                <a:latin typeface="Cambria" panose="02040503050406030204" pitchFamily="18" charset="0"/>
              </a:rPr>
              <a:t>digunakan</a:t>
            </a:r>
            <a:r>
              <a:rPr lang="en-MY" sz="3600" b="1" i="1" u="sng" dirty="0">
                <a:latin typeface="Cambria" panose="02040503050406030204" pitchFamily="18" charset="0"/>
              </a:rPr>
              <a:t> </a:t>
            </a:r>
            <a:r>
              <a:rPr lang="en-MY" sz="3600" b="1" i="1" u="sng" dirty="0" err="1">
                <a:latin typeface="Cambria" panose="02040503050406030204" pitchFamily="18" charset="0"/>
              </a:rPr>
              <a:t>bagi</a:t>
            </a:r>
            <a:r>
              <a:rPr lang="en-MY" sz="3600" b="1" i="1" u="sng" dirty="0">
                <a:latin typeface="Cambria" panose="02040503050406030204" pitchFamily="18" charset="0"/>
              </a:rPr>
              <a:t> </a:t>
            </a:r>
            <a:r>
              <a:rPr lang="en-MY" sz="3600" b="1" i="1" u="sng" dirty="0" err="1">
                <a:latin typeface="Cambria" panose="02040503050406030204" pitchFamily="18" charset="0"/>
              </a:rPr>
              <a:t>apa-apa</a:t>
            </a:r>
            <a:r>
              <a:rPr lang="en-MY" sz="3600" b="1" i="1" u="sng" dirty="0">
                <a:latin typeface="Cambria" panose="02040503050406030204" pitchFamily="18" charset="0"/>
              </a:rPr>
              <a:t> </a:t>
            </a:r>
            <a:r>
              <a:rPr lang="en-MY" sz="3600" b="1" i="1" u="sng" dirty="0" err="1">
                <a:latin typeface="Cambria" panose="02040503050406030204" pitchFamily="18" charset="0"/>
              </a:rPr>
              <a:t>maksud</a:t>
            </a:r>
            <a:r>
              <a:rPr lang="en-MY" sz="3600" b="1" i="1" u="sng" dirty="0">
                <a:latin typeface="Cambria" panose="02040503050406030204" pitchFamily="18" charset="0"/>
              </a:rPr>
              <a:t> </a:t>
            </a:r>
            <a:r>
              <a:rPr lang="en-MY" sz="3600" i="1" dirty="0" err="1">
                <a:latin typeface="Cambria" panose="02040503050406030204" pitchFamily="18" charset="0"/>
              </a:rPr>
              <a:t>kecuali</a:t>
            </a:r>
            <a:r>
              <a:rPr lang="en-MY" sz="3600" i="1" dirty="0">
                <a:latin typeface="Cambria" panose="02040503050406030204" pitchFamily="18" charset="0"/>
              </a:rPr>
              <a:t> </a:t>
            </a:r>
            <a:r>
              <a:rPr lang="en-MY" sz="3600" i="1" dirty="0" err="1">
                <a:latin typeface="Cambria" panose="02040503050406030204" pitchFamily="18" charset="0"/>
              </a:rPr>
              <a:t>bagi</a:t>
            </a:r>
            <a:r>
              <a:rPr lang="en-MY" sz="3600" i="1" dirty="0">
                <a:latin typeface="Cambria" panose="02040503050406030204" pitchFamily="18" charset="0"/>
              </a:rPr>
              <a:t> </a:t>
            </a:r>
            <a:r>
              <a:rPr lang="en-MY" sz="3600" i="1" dirty="0" err="1">
                <a:latin typeface="Cambria" panose="02040503050406030204" pitchFamily="18" charset="0"/>
              </a:rPr>
              <a:t>maksud</a:t>
            </a:r>
            <a:r>
              <a:rPr lang="en-MY" sz="3600" i="1" dirty="0">
                <a:latin typeface="Cambria" panose="02040503050406030204" pitchFamily="18" charset="0"/>
              </a:rPr>
              <a:t> </a:t>
            </a:r>
            <a:r>
              <a:rPr lang="en-MY" sz="3600" i="1" dirty="0" err="1">
                <a:latin typeface="Cambria" panose="02040503050406030204" pitchFamily="18" charset="0"/>
              </a:rPr>
              <a:t>penghantaran</a:t>
            </a:r>
            <a:r>
              <a:rPr lang="en-MY" sz="3600" i="1" dirty="0">
                <a:latin typeface="Cambria" panose="02040503050406030204" pitchFamily="18" charset="0"/>
              </a:rPr>
              <a:t> </a:t>
            </a:r>
            <a:r>
              <a:rPr lang="en-MY" sz="3600" i="1" dirty="0" err="1">
                <a:latin typeface="Cambria" panose="02040503050406030204" pitchFamily="18" charset="0"/>
              </a:rPr>
              <a:t>apa-apa</a:t>
            </a:r>
            <a:r>
              <a:rPr lang="en-MY" sz="3600" i="1" dirty="0">
                <a:latin typeface="Cambria" panose="02040503050406030204" pitchFamily="18" charset="0"/>
              </a:rPr>
              <a:t> </a:t>
            </a:r>
            <a:r>
              <a:rPr lang="en-MY" sz="3600" i="1" dirty="0" err="1">
                <a:latin typeface="Cambria" panose="02040503050406030204" pitchFamily="18" charset="0"/>
              </a:rPr>
              <a:t>komunikasi</a:t>
            </a:r>
            <a:r>
              <a:rPr lang="en-MY" sz="3600" i="1" dirty="0">
                <a:latin typeface="Cambria" panose="02040503050406030204" pitchFamily="18" charset="0"/>
              </a:rPr>
              <a:t> </a:t>
            </a:r>
            <a:r>
              <a:rPr lang="en-MY" sz="3600" i="1" dirty="0" err="1">
                <a:latin typeface="Cambria" panose="02040503050406030204" pitchFamily="18" charset="0"/>
              </a:rPr>
              <a:t>atau</a:t>
            </a:r>
            <a:r>
              <a:rPr lang="en-MY" sz="3600" i="1" dirty="0">
                <a:latin typeface="Cambria" panose="02040503050406030204" pitchFamily="18" charset="0"/>
              </a:rPr>
              <a:t> </a:t>
            </a:r>
            <a:r>
              <a:rPr lang="en-MY" sz="3600" i="1" dirty="0" err="1">
                <a:latin typeface="Cambria" panose="02040503050406030204" pitchFamily="18" charset="0"/>
              </a:rPr>
              <a:t>syarat</a:t>
            </a:r>
            <a:r>
              <a:rPr lang="en-MY" sz="3600" i="1" dirty="0">
                <a:latin typeface="Cambria" panose="02040503050406030204" pitchFamily="18" charset="0"/>
              </a:rPr>
              <a:t>.” </a:t>
            </a:r>
          </a:p>
          <a:p>
            <a:pPr algn="ctr">
              <a:defRPr/>
            </a:pPr>
            <a:endParaRPr lang="en-MY" sz="5100" dirty="0">
              <a:solidFill>
                <a:prstClr val="black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92A5434-7259-4C05-88BE-EB26B8E4070A}"/>
              </a:ext>
            </a:extLst>
          </p:cNvPr>
          <p:cNvSpPr txBox="1">
            <a:spLocks/>
          </p:cNvSpPr>
          <p:nvPr/>
        </p:nvSpPr>
        <p:spPr>
          <a:xfrm>
            <a:off x="145136" y="145883"/>
            <a:ext cx="11236174" cy="1137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MY" altLang="en-US" b="1" dirty="0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 ELEKTRIK</a:t>
            </a:r>
          </a:p>
        </p:txBody>
      </p:sp>
    </p:spTree>
    <p:extLst>
      <p:ext uri="{BB962C8B-B14F-4D97-AF65-F5344CB8AC3E}">
        <p14:creationId xmlns:p14="http://schemas.microsoft.com/office/powerpoint/2010/main" val="2742257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>
              <a:defRPr/>
            </a:pPr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>
                <a:defRPr/>
              </a:pPr>
              <a:t>4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145136" y="1181109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MY" altLang="en-US" u="sng" dirty="0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 ITU ELEKTRIK HIDUP?</a:t>
            </a:r>
          </a:p>
          <a:p>
            <a:r>
              <a:rPr lang="en-MY" sz="3600" dirty="0" err="1">
                <a:latin typeface="Cambria" panose="02040503050406030204" pitchFamily="18" charset="0"/>
              </a:rPr>
              <a:t>Voltan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wujud</a:t>
            </a:r>
            <a:r>
              <a:rPr lang="en-MY" sz="3600" dirty="0">
                <a:latin typeface="Cambria" panose="02040503050406030204" pitchFamily="18" charset="0"/>
              </a:rPr>
              <a:t> di </a:t>
            </a:r>
            <a:r>
              <a:rPr lang="en-MY" sz="3600" dirty="0" err="1">
                <a:latin typeface="Cambria" panose="02040503050406030204" pitchFamily="18" charset="0"/>
              </a:rPr>
              <a:t>antara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apa-apa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konduktor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dengan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bumi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atau</a:t>
            </a:r>
            <a:r>
              <a:rPr lang="en-MY" sz="3600" dirty="0">
                <a:latin typeface="Cambria" panose="02040503050406030204" pitchFamily="18" charset="0"/>
              </a:rPr>
              <a:t> di </a:t>
            </a:r>
            <a:r>
              <a:rPr lang="en-MY" sz="3600" dirty="0" err="1">
                <a:latin typeface="Cambria" panose="02040503050406030204" pitchFamily="18" charset="0"/>
              </a:rPr>
              <a:t>antara</a:t>
            </a:r>
            <a:r>
              <a:rPr lang="en-MY" sz="3600" dirty="0">
                <a:latin typeface="Cambria" panose="02040503050406030204" pitchFamily="18" charset="0"/>
              </a:rPr>
              <a:t> mana-mana </a:t>
            </a:r>
            <a:r>
              <a:rPr lang="en-MY" sz="3600" dirty="0" err="1">
                <a:latin typeface="Cambria" panose="02040503050406030204" pitchFamily="18" charset="0"/>
              </a:rPr>
              <a:t>konduktor</a:t>
            </a:r>
            <a:r>
              <a:rPr lang="en-MY" sz="3600" dirty="0">
                <a:latin typeface="Cambria" panose="02040503050406030204" pitchFamily="18" charset="0"/>
              </a:rPr>
              <a:t>. </a:t>
            </a:r>
          </a:p>
          <a:p>
            <a:endParaRPr lang="en-MY" dirty="0">
              <a:latin typeface="Cambria" panose="02040503050406030204" pitchFamily="18" charset="0"/>
            </a:endParaRPr>
          </a:p>
          <a:p>
            <a:r>
              <a:rPr lang="en-MY" u="sng" dirty="0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TENAGA ELEKTRIK YANG HAZARD</a:t>
            </a:r>
          </a:p>
          <a:p>
            <a:r>
              <a:rPr lang="en-MY" sz="3600" dirty="0">
                <a:latin typeface="Cambria" panose="02040503050406030204" pitchFamily="18" charset="0"/>
              </a:rPr>
              <a:t>• </a:t>
            </a:r>
            <a:r>
              <a:rPr lang="en-MY" sz="3600" dirty="0" err="1">
                <a:latin typeface="Cambria" panose="02040503050406030204" pitchFamily="18" charset="0"/>
              </a:rPr>
              <a:t>Tidak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kelihatan</a:t>
            </a:r>
            <a:br>
              <a:rPr lang="en-MY" sz="3600" dirty="0">
                <a:latin typeface="Cambria" panose="02040503050406030204" pitchFamily="18" charset="0"/>
              </a:rPr>
            </a:br>
            <a:r>
              <a:rPr lang="en-MY" sz="3600" dirty="0">
                <a:latin typeface="Cambria" panose="02040503050406030204" pitchFamily="18" charset="0"/>
              </a:rPr>
              <a:t>• </a:t>
            </a:r>
            <a:r>
              <a:rPr lang="en-MY" sz="3600" dirty="0" err="1">
                <a:latin typeface="Cambria" panose="02040503050406030204" pitchFamily="18" charset="0"/>
              </a:rPr>
              <a:t>Tiada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bau</a:t>
            </a:r>
            <a:br>
              <a:rPr lang="en-MY" sz="3600" dirty="0">
                <a:latin typeface="Cambria" panose="02040503050406030204" pitchFamily="18" charset="0"/>
              </a:rPr>
            </a:br>
            <a:r>
              <a:rPr lang="en-MY" sz="3600" dirty="0">
                <a:latin typeface="Cambria" panose="02040503050406030204" pitchFamily="18" charset="0"/>
              </a:rPr>
              <a:t>• </a:t>
            </a:r>
            <a:r>
              <a:rPr lang="en-MY" sz="3600" dirty="0" err="1">
                <a:latin typeface="Cambria" panose="02040503050406030204" pitchFamily="18" charset="0"/>
              </a:rPr>
              <a:t>Senyap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</a:p>
          <a:p>
            <a:br>
              <a:rPr lang="en-MY" dirty="0"/>
            </a:br>
            <a:endParaRPr lang="en-MY" sz="5100" dirty="0">
              <a:solidFill>
                <a:prstClr val="black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92A5434-7259-4C05-88BE-EB26B8E4070A}"/>
              </a:ext>
            </a:extLst>
          </p:cNvPr>
          <p:cNvSpPr txBox="1">
            <a:spLocks/>
          </p:cNvSpPr>
          <p:nvPr/>
        </p:nvSpPr>
        <p:spPr>
          <a:xfrm>
            <a:off x="145136" y="145883"/>
            <a:ext cx="11236174" cy="1137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altLang="en-US" sz="3600" dirty="0">
              <a:solidFill>
                <a:prstClr val="black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047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>
              <a:defRPr/>
            </a:pPr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>
                <a:defRPr/>
              </a:pPr>
              <a:t>5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145136" y="1181109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MY" sz="3600" dirty="0">
                <a:latin typeface="Cambria" panose="02040503050406030204" pitchFamily="18" charset="0"/>
              </a:rPr>
              <a:t>Tenaga </a:t>
            </a:r>
            <a:r>
              <a:rPr lang="en-MY" sz="3600" dirty="0" err="1">
                <a:latin typeface="Cambria" panose="02040503050406030204" pitchFamily="18" charset="0"/>
              </a:rPr>
              <a:t>elektrik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boleh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mengalir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menerusi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b="1" u="sng" dirty="0" err="1">
                <a:latin typeface="Cambria" panose="02040503050406030204" pitchFamily="18" charset="0"/>
              </a:rPr>
              <a:t>bahan</a:t>
            </a:r>
            <a:r>
              <a:rPr lang="en-MY" sz="3600" b="1" u="sng" dirty="0">
                <a:latin typeface="Cambria" panose="02040503050406030204" pitchFamily="18" charset="0"/>
              </a:rPr>
              <a:t> </a:t>
            </a:r>
            <a:r>
              <a:rPr lang="en-MY" sz="3600" b="1" u="sng" dirty="0" err="1">
                <a:latin typeface="Cambria" panose="02040503050406030204" pitchFamily="18" charset="0"/>
              </a:rPr>
              <a:t>pengalir</a:t>
            </a:r>
            <a:r>
              <a:rPr lang="en-MY" sz="3600" b="1" u="sng" dirty="0">
                <a:latin typeface="Cambria" panose="02040503050406030204" pitchFamily="18" charset="0"/>
              </a:rPr>
              <a:t> </a:t>
            </a:r>
            <a:r>
              <a:rPr lang="en-MY" sz="3600" b="1" u="sng" dirty="0" err="1">
                <a:latin typeface="Cambria" panose="02040503050406030204" pitchFamily="18" charset="0"/>
              </a:rPr>
              <a:t>atau</a:t>
            </a:r>
            <a:r>
              <a:rPr lang="en-MY" sz="3600" b="1" u="sng" dirty="0">
                <a:latin typeface="Cambria" panose="02040503050406030204" pitchFamily="18" charset="0"/>
              </a:rPr>
              <a:t> </a:t>
            </a:r>
            <a:r>
              <a:rPr lang="en-MY" sz="3600" b="1" u="sng" dirty="0" err="1">
                <a:latin typeface="Cambria" panose="02040503050406030204" pitchFamily="18" charset="0"/>
              </a:rPr>
              <a:t>konduktor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seperti</a:t>
            </a:r>
            <a:r>
              <a:rPr lang="en-MY" sz="3600" dirty="0">
                <a:latin typeface="Cambria" panose="02040503050406030204" pitchFamily="18" charset="0"/>
              </a:rPr>
              <a:t>:</a:t>
            </a:r>
          </a:p>
          <a:p>
            <a:br>
              <a:rPr lang="en-MY" sz="3600" dirty="0">
                <a:latin typeface="Cambria" panose="02040503050406030204" pitchFamily="18" charset="0"/>
              </a:rPr>
            </a:br>
            <a:r>
              <a:rPr lang="en-MY" sz="3600" dirty="0">
                <a:latin typeface="Cambria" panose="02040503050406030204" pitchFamily="18" charset="0"/>
              </a:rPr>
              <a:t>• </a:t>
            </a:r>
            <a:r>
              <a:rPr lang="en-MY" sz="3600" dirty="0" err="1">
                <a:latin typeface="Cambria" panose="02040503050406030204" pitchFamily="18" charset="0"/>
              </a:rPr>
              <a:t>Besi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dan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logam</a:t>
            </a:r>
            <a:br>
              <a:rPr lang="en-MY" sz="3600" dirty="0">
                <a:latin typeface="Cambria" panose="02040503050406030204" pitchFamily="18" charset="0"/>
              </a:rPr>
            </a:br>
            <a:r>
              <a:rPr lang="en-MY" sz="3600" dirty="0">
                <a:latin typeface="Cambria" panose="02040503050406030204" pitchFamily="18" charset="0"/>
              </a:rPr>
              <a:t>• Air </a:t>
            </a:r>
          </a:p>
          <a:p>
            <a:r>
              <a:rPr lang="en-MY" sz="3600" dirty="0">
                <a:latin typeface="Cambria" panose="02040503050406030204" pitchFamily="18" charset="0"/>
              </a:rPr>
              <a:t>• </a:t>
            </a:r>
            <a:r>
              <a:rPr lang="en-MY" sz="3600" dirty="0" err="1">
                <a:latin typeface="Cambria" panose="02040503050406030204" pitchFamily="18" charset="0"/>
              </a:rPr>
              <a:t>Tubuh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manusia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</a:p>
          <a:p>
            <a:endParaRPr lang="en-MY" sz="3600" dirty="0">
              <a:latin typeface="Cambria" panose="02040503050406030204" pitchFamily="18" charset="0"/>
            </a:endParaRPr>
          </a:p>
          <a:p>
            <a:r>
              <a:rPr lang="en-MY" sz="3600" dirty="0" err="1">
                <a:latin typeface="Cambria" panose="02040503050406030204" pitchFamily="18" charset="0"/>
              </a:rPr>
              <a:t>Bahan</a:t>
            </a:r>
            <a:r>
              <a:rPr lang="en-MY" sz="3600" dirty="0">
                <a:latin typeface="Cambria" panose="02040503050406030204" pitchFamily="18" charset="0"/>
              </a:rPr>
              <a:t> yang </a:t>
            </a:r>
            <a:r>
              <a:rPr lang="en-MY" sz="3600" dirty="0" err="1">
                <a:latin typeface="Cambria" panose="02040503050406030204" pitchFamily="18" charset="0"/>
              </a:rPr>
              <a:t>tidak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dapat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mengalirkan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elektrik</a:t>
            </a:r>
            <a:r>
              <a:rPr lang="en-MY" sz="3600" dirty="0">
                <a:latin typeface="Cambria" panose="02040503050406030204" pitchFamily="18" charset="0"/>
              </a:rPr>
              <a:t>: </a:t>
            </a:r>
          </a:p>
          <a:p>
            <a:r>
              <a:rPr lang="en-MY" sz="3600" dirty="0" err="1">
                <a:latin typeface="Cambria" panose="02040503050406030204" pitchFamily="18" charset="0"/>
              </a:rPr>
              <a:t>penebat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seperti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kayu</a:t>
            </a:r>
            <a:r>
              <a:rPr lang="en-MY" sz="3600" dirty="0">
                <a:latin typeface="Cambria" panose="02040503050406030204" pitchFamily="18" charset="0"/>
              </a:rPr>
              <a:t>, </a:t>
            </a:r>
            <a:r>
              <a:rPr lang="en-MY" sz="3600" dirty="0" err="1">
                <a:latin typeface="Cambria" panose="02040503050406030204" pitchFamily="18" charset="0"/>
              </a:rPr>
              <a:t>plastik</a:t>
            </a:r>
            <a:r>
              <a:rPr lang="en-MY" sz="3600" dirty="0">
                <a:latin typeface="Cambria" panose="02040503050406030204" pitchFamily="18" charset="0"/>
              </a:rPr>
              <a:t>, </a:t>
            </a:r>
            <a:r>
              <a:rPr lang="en-MY" sz="3600" dirty="0" err="1">
                <a:latin typeface="Cambria" panose="02040503050406030204" pitchFamily="18" charset="0"/>
              </a:rPr>
              <a:t>kaca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dan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getah</a:t>
            </a:r>
            <a:r>
              <a:rPr lang="en-MY" sz="3600" dirty="0">
                <a:latin typeface="Cambria" panose="02040503050406030204" pitchFamily="18" charset="0"/>
              </a:rPr>
              <a:t>. </a:t>
            </a:r>
          </a:p>
          <a:p>
            <a:pPr algn="ctr">
              <a:defRPr/>
            </a:pPr>
            <a:endParaRPr lang="en-MY" sz="5100" dirty="0">
              <a:solidFill>
                <a:prstClr val="black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92A5434-7259-4C05-88BE-EB26B8E4070A}"/>
              </a:ext>
            </a:extLst>
          </p:cNvPr>
          <p:cNvSpPr txBox="1">
            <a:spLocks/>
          </p:cNvSpPr>
          <p:nvPr/>
        </p:nvSpPr>
        <p:spPr>
          <a:xfrm>
            <a:off x="145136" y="145883"/>
            <a:ext cx="11236174" cy="1137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altLang="en-US" sz="3600" dirty="0">
              <a:solidFill>
                <a:prstClr val="black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545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>
              <a:defRPr/>
            </a:pPr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>
                <a:defRPr/>
              </a:pPr>
              <a:t>6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145136" y="1181109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MY" sz="3600" dirty="0" err="1">
                <a:latin typeface="Cambria" panose="02040503050406030204" pitchFamily="18" charset="0"/>
              </a:rPr>
              <a:t>Renjatan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elektrik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boleh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berlaku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disebabkan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oleh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pengaliran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arus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elektrik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dengan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kadar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tertentu</a:t>
            </a:r>
            <a:r>
              <a:rPr lang="en-MY" sz="3600" dirty="0">
                <a:latin typeface="Cambria" panose="02040503050406030204" pitchFamily="18" charset="0"/>
              </a:rPr>
              <a:t> di </a:t>
            </a:r>
            <a:r>
              <a:rPr lang="en-MY" sz="3600" dirty="0" err="1">
                <a:latin typeface="Cambria" panose="02040503050406030204" pitchFamily="18" charset="0"/>
              </a:rPr>
              <a:t>dalam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badan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mangsa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secara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tidak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sengaja</a:t>
            </a:r>
            <a:r>
              <a:rPr lang="en-MY" sz="3600" dirty="0">
                <a:latin typeface="Cambria" panose="02040503050406030204" pitchFamily="18" charset="0"/>
              </a:rPr>
              <a:t>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MY" sz="3600" dirty="0">
              <a:latin typeface="Cambria" panose="020405030504060302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MY" sz="3600" dirty="0" err="1">
                <a:latin typeface="Cambria" panose="02040503050406030204" pitchFamily="18" charset="0"/>
              </a:rPr>
              <a:t>Keadaan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ini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berpunca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sama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ada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daripada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penebatan</a:t>
            </a:r>
            <a:r>
              <a:rPr lang="en-MY" sz="3600" dirty="0">
                <a:latin typeface="Cambria" panose="02040503050406030204" pitchFamily="18" charset="0"/>
              </a:rPr>
              <a:t> yang </a:t>
            </a:r>
            <a:r>
              <a:rPr lang="en-MY" sz="3600" dirty="0" err="1">
                <a:latin typeface="Cambria" panose="02040503050406030204" pitchFamily="18" charset="0"/>
              </a:rPr>
              <a:t>kurang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baik</a:t>
            </a:r>
            <a:r>
              <a:rPr lang="en-MY" sz="3600" dirty="0">
                <a:latin typeface="Cambria" panose="02040503050406030204" pitchFamily="18" charset="0"/>
              </a:rPr>
              <a:t>, </a:t>
            </a:r>
            <a:r>
              <a:rPr lang="en-MY" sz="3600" dirty="0" err="1">
                <a:latin typeface="Cambria" panose="02040503050406030204" pitchFamily="18" charset="0"/>
              </a:rPr>
              <a:t>pembumian</a:t>
            </a:r>
            <a:r>
              <a:rPr lang="en-MY" sz="3600" dirty="0">
                <a:latin typeface="Cambria" panose="02040503050406030204" pitchFamily="18" charset="0"/>
              </a:rPr>
              <a:t> yang </a:t>
            </a:r>
            <a:r>
              <a:rPr lang="en-MY" sz="3600" dirty="0" err="1">
                <a:latin typeface="Cambria" panose="02040503050406030204" pitchFamily="18" charset="0"/>
              </a:rPr>
              <a:t>kurang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sempurna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atau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penggunaan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pemutus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litar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arus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bumi</a:t>
            </a:r>
            <a:r>
              <a:rPr lang="en-MY" sz="3600" dirty="0">
                <a:latin typeface="Cambria" panose="02040503050406030204" pitchFamily="18" charset="0"/>
              </a:rPr>
              <a:t> yang </a:t>
            </a:r>
            <a:r>
              <a:rPr lang="en-MY" sz="3600" dirty="0" err="1">
                <a:latin typeface="Cambria" panose="02040503050406030204" pitchFamily="18" charset="0"/>
              </a:rPr>
              <a:t>rosak</a:t>
            </a:r>
            <a:r>
              <a:rPr lang="en-MY" sz="3600" dirty="0">
                <a:latin typeface="Cambria" panose="02040503050406030204" pitchFamily="18" charset="0"/>
              </a:rPr>
              <a:t>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MY" sz="3600" dirty="0">
              <a:latin typeface="Cambria" panose="020405030504060302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MY" sz="3600" dirty="0" err="1">
                <a:latin typeface="Cambria" panose="02040503050406030204" pitchFamily="18" charset="0"/>
              </a:rPr>
              <a:t>Kesan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mengikut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kadaran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arus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dan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kesan</a:t>
            </a:r>
            <a:r>
              <a:rPr lang="en-MY" sz="3600" dirty="0">
                <a:latin typeface="Cambria" panose="02040503050406030204" pitchFamily="18" charset="0"/>
              </a:rPr>
              <a:t> </a:t>
            </a:r>
            <a:r>
              <a:rPr lang="en-MY" sz="3600" dirty="0" err="1">
                <a:latin typeface="Cambria" panose="02040503050406030204" pitchFamily="18" charset="0"/>
              </a:rPr>
              <a:t>renjatan</a:t>
            </a:r>
            <a:r>
              <a:rPr lang="en-MY" sz="3600" dirty="0">
                <a:latin typeface="Cambria" panose="02040503050406030204" pitchFamily="18" charset="0"/>
              </a:rPr>
              <a:t>. </a:t>
            </a:r>
            <a:endParaRPr lang="en-MY" sz="3600" dirty="0">
              <a:effectLst/>
              <a:latin typeface="Cambria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92A5434-7259-4C05-88BE-EB26B8E4070A}"/>
              </a:ext>
            </a:extLst>
          </p:cNvPr>
          <p:cNvSpPr txBox="1">
            <a:spLocks/>
          </p:cNvSpPr>
          <p:nvPr/>
        </p:nvSpPr>
        <p:spPr>
          <a:xfrm>
            <a:off x="145136" y="145883"/>
            <a:ext cx="11236174" cy="1137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altLang="en-US" sz="3600" dirty="0">
              <a:solidFill>
                <a:prstClr val="black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FA4ACA-646C-7541-8FB5-5A0108469BD3}"/>
              </a:ext>
            </a:extLst>
          </p:cNvPr>
          <p:cNvSpPr txBox="1"/>
          <p:nvPr/>
        </p:nvSpPr>
        <p:spPr>
          <a:xfrm>
            <a:off x="242982" y="214530"/>
            <a:ext cx="70810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Cambria" panose="02040503050406030204" pitchFamily="18" charset="0"/>
              </a:rPr>
              <a:t>RENJATAN ELEKTRIK</a:t>
            </a:r>
          </a:p>
        </p:txBody>
      </p:sp>
    </p:spTree>
    <p:extLst>
      <p:ext uri="{BB962C8B-B14F-4D97-AF65-F5344CB8AC3E}">
        <p14:creationId xmlns:p14="http://schemas.microsoft.com/office/powerpoint/2010/main" val="1231146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>
              <a:defRPr/>
            </a:pPr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>
                <a:defRPr/>
              </a:pPr>
              <a:t>7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145136" y="1181109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sz="3600" dirty="0">
              <a:effectLst/>
              <a:latin typeface="Cambria" panose="02040503050406030204" pitchFamily="18" charset="0"/>
            </a:endParaRPr>
          </a:p>
          <a:p>
            <a:endParaRPr lang="en-MY" sz="3600" dirty="0">
              <a:effectLst/>
              <a:latin typeface="Cambria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92A5434-7259-4C05-88BE-EB26B8E4070A}"/>
              </a:ext>
            </a:extLst>
          </p:cNvPr>
          <p:cNvSpPr txBox="1">
            <a:spLocks/>
          </p:cNvSpPr>
          <p:nvPr/>
        </p:nvSpPr>
        <p:spPr>
          <a:xfrm>
            <a:off x="145136" y="145883"/>
            <a:ext cx="11236174" cy="1137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altLang="en-US" sz="3600" dirty="0">
              <a:solidFill>
                <a:prstClr val="black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FA4ACA-646C-7541-8FB5-5A0108469BD3}"/>
              </a:ext>
            </a:extLst>
          </p:cNvPr>
          <p:cNvSpPr txBox="1"/>
          <p:nvPr/>
        </p:nvSpPr>
        <p:spPr>
          <a:xfrm>
            <a:off x="242982" y="-45906"/>
            <a:ext cx="87843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3600" b="1" dirty="0">
                <a:latin typeface="Cambria" panose="02040503050406030204" pitchFamily="18" charset="0"/>
              </a:rPr>
              <a:t>KADAR ARUS DAN KESAN RENJATAN ELEKTRIK </a:t>
            </a:r>
            <a:endParaRPr lang="en-MY" sz="3600" b="1" dirty="0">
              <a:effectLst/>
              <a:latin typeface="Cambria" panose="020405030504060302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003C990-B6F0-3942-9933-0128355F57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658" y="1454171"/>
            <a:ext cx="8451129" cy="4385075"/>
          </a:xfrm>
          <a:prstGeom prst="rect">
            <a:avLst/>
          </a:prstGeom>
        </p:spPr>
      </p:pic>
      <p:pic>
        <p:nvPicPr>
          <p:cNvPr id="1025" name="Picture 1" descr="page2image3741776">
            <a:extLst>
              <a:ext uri="{FF2B5EF4-FFF2-40B4-BE49-F238E27FC236}">
                <a16:creationId xmlns:a16="http://schemas.microsoft.com/office/drawing/2014/main" id="{A8B7C2FE-0E7B-9244-85F6-A5A3C7E365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4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page2image3741984">
            <a:extLst>
              <a:ext uri="{FF2B5EF4-FFF2-40B4-BE49-F238E27FC236}">
                <a16:creationId xmlns:a16="http://schemas.microsoft.com/office/drawing/2014/main" id="{3DE962BF-FC9D-CA40-BA5F-05E59F5B5B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623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page2image3742192">
            <a:extLst>
              <a:ext uri="{FF2B5EF4-FFF2-40B4-BE49-F238E27FC236}">
                <a16:creationId xmlns:a16="http://schemas.microsoft.com/office/drawing/2014/main" id="{108814DB-2832-5D4A-B649-87ECAEC2D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4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age2image1827808">
            <a:extLst>
              <a:ext uri="{FF2B5EF4-FFF2-40B4-BE49-F238E27FC236}">
                <a16:creationId xmlns:a16="http://schemas.microsoft.com/office/drawing/2014/main" id="{881C487C-0A53-6248-977A-C1FC6CB90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76300" cy="74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396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>
              <a:defRPr/>
            </a:pPr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>
                <a:defRPr/>
              </a:pPr>
              <a:t>8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145136" y="1181109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sz="3600" dirty="0">
              <a:effectLst/>
              <a:latin typeface="Cambria" panose="02040503050406030204" pitchFamily="18" charset="0"/>
            </a:endParaRPr>
          </a:p>
          <a:p>
            <a:endParaRPr lang="en-MY" sz="3600" dirty="0">
              <a:effectLst/>
              <a:latin typeface="Cambria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92A5434-7259-4C05-88BE-EB26B8E4070A}"/>
              </a:ext>
            </a:extLst>
          </p:cNvPr>
          <p:cNvSpPr txBox="1">
            <a:spLocks/>
          </p:cNvSpPr>
          <p:nvPr/>
        </p:nvSpPr>
        <p:spPr>
          <a:xfrm>
            <a:off x="145136" y="145883"/>
            <a:ext cx="11236174" cy="1137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altLang="en-US" sz="3600" dirty="0">
              <a:solidFill>
                <a:prstClr val="black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FA4ACA-646C-7541-8FB5-5A0108469BD3}"/>
              </a:ext>
            </a:extLst>
          </p:cNvPr>
          <p:cNvSpPr txBox="1"/>
          <p:nvPr/>
        </p:nvSpPr>
        <p:spPr>
          <a:xfrm>
            <a:off x="279239" y="192522"/>
            <a:ext cx="87843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400" b="1" dirty="0">
                <a:latin typeface="Cambria" panose="02040503050406030204" pitchFamily="18" charset="0"/>
              </a:rPr>
              <a:t>LECUR</a:t>
            </a:r>
            <a:endParaRPr lang="en-MY" sz="4400" b="1" dirty="0">
              <a:effectLst/>
              <a:latin typeface="Cambria" panose="020405030504060302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53CCA38-9500-E546-B25D-705D4CF97E78}"/>
              </a:ext>
            </a:extLst>
          </p:cNvPr>
          <p:cNvSpPr/>
          <p:nvPr/>
        </p:nvSpPr>
        <p:spPr>
          <a:xfrm>
            <a:off x="242981" y="1398354"/>
            <a:ext cx="1125032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err="1">
                <a:latin typeface="Cambria" panose="02040503050406030204" pitchFamily="18" charset="0"/>
              </a:rPr>
              <a:t>Lecur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boleh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berlaku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pada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bahagian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luar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dalam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tubuh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mangsa</a:t>
            </a:r>
            <a:r>
              <a:rPr lang="en-MY" sz="2800" dirty="0">
                <a:latin typeface="Cambria" panose="02040503050406030204" pitchFamily="18" charset="0"/>
              </a:rPr>
              <a:t>. </a:t>
            </a:r>
            <a:r>
              <a:rPr lang="en-MY" sz="2800" dirty="0" err="1">
                <a:latin typeface="Cambria" panose="02040503050406030204" pitchFamily="18" charset="0"/>
              </a:rPr>
              <a:t>Lecur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mempunyai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beberapa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tahap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iaitu</a:t>
            </a:r>
            <a:r>
              <a:rPr lang="en-MY" sz="2800" dirty="0">
                <a:latin typeface="Cambria" panose="02040503050406030204" pitchFamily="18" charset="0"/>
              </a:rPr>
              <a:t>:</a:t>
            </a:r>
          </a:p>
          <a:p>
            <a:endParaRPr lang="en-MY" sz="2800" dirty="0">
              <a:latin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800" dirty="0" err="1">
                <a:latin typeface="Cambria" panose="02040503050406030204" pitchFamily="18" charset="0"/>
              </a:rPr>
              <a:t>Lecur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tahap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b="1" dirty="0" err="1">
                <a:latin typeface="Cambria" panose="02040503050406030204" pitchFamily="18" charset="0"/>
              </a:rPr>
              <a:t>pertama</a:t>
            </a:r>
            <a:r>
              <a:rPr lang="en-MY" sz="2800" b="1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menampakkan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tanda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kemerah-merahan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pada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kulit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800" dirty="0" err="1">
                <a:latin typeface="Cambria" panose="02040503050406030204" pitchFamily="18" charset="0"/>
              </a:rPr>
              <a:t>Lecur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tahap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b="1" dirty="0" err="1">
                <a:latin typeface="Cambria" panose="02040503050406030204" pitchFamily="18" charset="0"/>
              </a:rPr>
              <a:t>kedua</a:t>
            </a:r>
            <a:r>
              <a:rPr lang="en-MY" sz="2800" b="1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ialah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lecur</a:t>
            </a:r>
            <a:r>
              <a:rPr lang="en-MY" sz="2800" dirty="0">
                <a:latin typeface="Cambria" panose="02040503050406030204" pitchFamily="18" charset="0"/>
              </a:rPr>
              <a:t> yang </a:t>
            </a:r>
            <a:r>
              <a:rPr lang="en-MY" sz="2800" dirty="0" err="1">
                <a:latin typeface="Cambria" panose="02040503050406030204" pitchFamily="18" charset="0"/>
              </a:rPr>
              <a:t>menyebabkan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kulit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menggelembung</a:t>
            </a:r>
            <a:r>
              <a:rPr lang="en-MY" sz="2800" dirty="0">
                <a:latin typeface="Cambria" panose="02040503050406030204" pitchFamily="18" charset="0"/>
              </a:rPr>
              <a:t> &amp; </a:t>
            </a:r>
            <a:r>
              <a:rPr lang="en-MY" sz="2800" dirty="0" err="1">
                <a:latin typeface="Cambria" panose="02040503050406030204" pitchFamily="18" charset="0"/>
              </a:rPr>
              <a:t>mengandungi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cecair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800" dirty="0" err="1">
                <a:latin typeface="Cambria" panose="02040503050406030204" pitchFamily="18" charset="0"/>
              </a:rPr>
              <a:t>Lecur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tahap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b="1" dirty="0" err="1">
                <a:latin typeface="Cambria" panose="02040503050406030204" pitchFamily="18" charset="0"/>
              </a:rPr>
              <a:t>ketiga</a:t>
            </a:r>
            <a:r>
              <a:rPr lang="en-MY" sz="2800" b="1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ialah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lecur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hingga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ke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bahagian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dalam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tubuh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mangsa</a:t>
            </a:r>
            <a:r>
              <a:rPr lang="en-MY" sz="2800" dirty="0">
                <a:latin typeface="Cambria" panose="02040503050406030204" pitchFamily="18" charset="0"/>
              </a:rPr>
              <a:t> yang </a:t>
            </a:r>
            <a:r>
              <a:rPr lang="en-MY" sz="2800" dirty="0" err="1">
                <a:latin typeface="Cambria" panose="02040503050406030204" pitchFamily="18" charset="0"/>
              </a:rPr>
              <a:t>menyebabkan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kegagalan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otot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berfungsi</a:t>
            </a:r>
            <a:r>
              <a:rPr lang="en-MY" sz="2800" dirty="0">
                <a:latin typeface="Cambria" panose="02040503050406030204" pitchFamily="18" charset="0"/>
              </a:rPr>
              <a:t>. </a:t>
            </a:r>
            <a:r>
              <a:rPr lang="en-MY" sz="2800" dirty="0" err="1">
                <a:latin typeface="Cambria" panose="02040503050406030204" pitchFamily="18" charset="0"/>
              </a:rPr>
              <a:t>Lecur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tahap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ini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adalah</a:t>
            </a:r>
            <a:r>
              <a:rPr lang="en-MY" sz="2800" dirty="0">
                <a:latin typeface="Cambria" panose="02040503050406030204" pitchFamily="18" charset="0"/>
              </a:rPr>
              <a:t> yang paling </a:t>
            </a:r>
            <a:r>
              <a:rPr lang="en-MY" sz="2800" dirty="0" err="1">
                <a:latin typeface="Cambria" panose="02040503050406030204" pitchFamily="18" charset="0"/>
              </a:rPr>
              <a:t>teruk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dan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memerlukan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rawatan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pakar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untuk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memulihkan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</a:rPr>
              <a:t>mangsa</a:t>
            </a:r>
            <a:r>
              <a:rPr lang="en-MY" sz="2800" dirty="0">
                <a:latin typeface="Cambria" panose="02040503050406030204" pitchFamily="18" charset="0"/>
              </a:rPr>
              <a:t> </a:t>
            </a:r>
          </a:p>
        </p:txBody>
      </p:sp>
      <p:pic>
        <p:nvPicPr>
          <p:cNvPr id="2049" name="Picture 1" descr="page2image3741776">
            <a:extLst>
              <a:ext uri="{FF2B5EF4-FFF2-40B4-BE49-F238E27FC236}">
                <a16:creationId xmlns:a16="http://schemas.microsoft.com/office/drawing/2014/main" id="{973DC855-B44A-754F-A715-D4902DA80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4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page2image3741984">
            <a:extLst>
              <a:ext uri="{FF2B5EF4-FFF2-40B4-BE49-F238E27FC236}">
                <a16:creationId xmlns:a16="http://schemas.microsoft.com/office/drawing/2014/main" id="{D83670EE-B6CE-954C-8B3A-9ADBC989AC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623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page2image3742192">
            <a:extLst>
              <a:ext uri="{FF2B5EF4-FFF2-40B4-BE49-F238E27FC236}">
                <a16:creationId xmlns:a16="http://schemas.microsoft.com/office/drawing/2014/main" id="{AAECA8BA-D91F-6F41-A9B4-77485E6CF6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4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age2image1827808">
            <a:extLst>
              <a:ext uri="{FF2B5EF4-FFF2-40B4-BE49-F238E27FC236}">
                <a16:creationId xmlns:a16="http://schemas.microsoft.com/office/drawing/2014/main" id="{B3DE289D-E1CD-7B4B-B7FB-C79D738E43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76300" cy="74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4075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>
              <a:defRPr/>
            </a:pPr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>
                <a:defRPr/>
              </a:pPr>
              <a:t>9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145136" y="1181109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sz="3600" dirty="0">
              <a:effectLst/>
              <a:latin typeface="Cambria" panose="02040503050406030204" pitchFamily="18" charset="0"/>
            </a:endParaRPr>
          </a:p>
          <a:p>
            <a:endParaRPr lang="en-MY" sz="3600" dirty="0">
              <a:effectLst/>
              <a:latin typeface="Cambria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92A5434-7259-4C05-88BE-EB26B8E4070A}"/>
              </a:ext>
            </a:extLst>
          </p:cNvPr>
          <p:cNvSpPr txBox="1">
            <a:spLocks/>
          </p:cNvSpPr>
          <p:nvPr/>
        </p:nvSpPr>
        <p:spPr>
          <a:xfrm>
            <a:off x="145136" y="145883"/>
            <a:ext cx="11236174" cy="1137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altLang="en-US" sz="3600" dirty="0">
              <a:solidFill>
                <a:prstClr val="black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FA4ACA-646C-7541-8FB5-5A0108469BD3}"/>
              </a:ext>
            </a:extLst>
          </p:cNvPr>
          <p:cNvSpPr txBox="1"/>
          <p:nvPr/>
        </p:nvSpPr>
        <p:spPr>
          <a:xfrm>
            <a:off x="279239" y="220316"/>
            <a:ext cx="87843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400" b="1" dirty="0">
                <a:effectLst/>
                <a:latin typeface="Cambria" panose="02040503050406030204" pitchFamily="18" charset="0"/>
              </a:rPr>
              <a:t>LECUR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08ACC3-5CBA-FB4A-89F8-665C46B054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17" y="1648577"/>
            <a:ext cx="10520632" cy="4049695"/>
          </a:xfrm>
          <a:prstGeom prst="rect">
            <a:avLst/>
          </a:prstGeom>
        </p:spPr>
      </p:pic>
      <p:pic>
        <p:nvPicPr>
          <p:cNvPr id="3073" name="Picture 1" descr="page2image3741776">
            <a:extLst>
              <a:ext uri="{FF2B5EF4-FFF2-40B4-BE49-F238E27FC236}">
                <a16:creationId xmlns:a16="http://schemas.microsoft.com/office/drawing/2014/main" id="{6CC425DD-C770-3D42-A0F9-13212A9678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4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page2image3741984">
            <a:extLst>
              <a:ext uri="{FF2B5EF4-FFF2-40B4-BE49-F238E27FC236}">
                <a16:creationId xmlns:a16="http://schemas.microsoft.com/office/drawing/2014/main" id="{1F8479EA-F3D9-144C-849C-01AE4447FD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623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page2image3742192">
            <a:extLst>
              <a:ext uri="{FF2B5EF4-FFF2-40B4-BE49-F238E27FC236}">
                <a16:creationId xmlns:a16="http://schemas.microsoft.com/office/drawing/2014/main" id="{27ABE238-8532-2145-BA44-81A00470C7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4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age2image1827808">
            <a:extLst>
              <a:ext uri="{FF2B5EF4-FFF2-40B4-BE49-F238E27FC236}">
                <a16:creationId xmlns:a16="http://schemas.microsoft.com/office/drawing/2014/main" id="{FD62DCBA-4ED2-1F4F-AD0F-AAA828129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76300" cy="74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7662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3695</TotalTime>
  <Words>466</Words>
  <Application>Microsoft Office PowerPoint</Application>
  <PresentationFormat>Widescreen</PresentationFormat>
  <Paragraphs>89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AcerKSSB2</dc:creator>
  <cp:lastModifiedBy>Legal KSSB</cp:lastModifiedBy>
  <cp:revision>188</cp:revision>
  <cp:lastPrinted>2018-05-31T06:30:30Z</cp:lastPrinted>
  <dcterms:created xsi:type="dcterms:W3CDTF">2016-06-23T08:55:35Z</dcterms:created>
  <dcterms:modified xsi:type="dcterms:W3CDTF">2018-11-21T03:46:26Z</dcterms:modified>
</cp:coreProperties>
</file>